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09" r:id="rId1"/>
  </p:sldMasterIdLst>
  <p:notesMasterIdLst>
    <p:notesMasterId r:id="rId25"/>
  </p:notesMasterIdLst>
  <p:sldIdLst>
    <p:sldId id="364" r:id="rId2"/>
    <p:sldId id="341" r:id="rId3"/>
    <p:sldId id="343" r:id="rId4"/>
    <p:sldId id="344" r:id="rId5"/>
    <p:sldId id="345" r:id="rId6"/>
    <p:sldId id="358" r:id="rId7"/>
    <p:sldId id="359" r:id="rId8"/>
    <p:sldId id="356" r:id="rId9"/>
    <p:sldId id="357" r:id="rId10"/>
    <p:sldId id="360" r:id="rId11"/>
    <p:sldId id="346" r:id="rId12"/>
    <p:sldId id="347" r:id="rId13"/>
    <p:sldId id="348" r:id="rId14"/>
    <p:sldId id="349" r:id="rId15"/>
    <p:sldId id="350" r:id="rId16"/>
    <p:sldId id="351" r:id="rId17"/>
    <p:sldId id="352" r:id="rId18"/>
    <p:sldId id="353" r:id="rId19"/>
    <p:sldId id="354" r:id="rId20"/>
    <p:sldId id="355" r:id="rId21"/>
    <p:sldId id="361" r:id="rId22"/>
    <p:sldId id="362" r:id="rId23"/>
    <p:sldId id="36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varScale="1">
        <p:scale>
          <a:sx n="109" d="100"/>
          <a:sy n="109" d="100"/>
        </p:scale>
        <p:origin x="-4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B7A28C-2D16-F94F-8BA0-A0AE2BDC3A0C}" type="datetimeFigureOut">
              <a:rPr lang="en-US" smtClean="0"/>
              <a:pPr/>
              <a:t>4/6/14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0DEF3-58DE-C748-A9B0-D50F44A714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0DEF3-58DE-C748-A9B0-D50F44A714F2}"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10E542C-FC95-2945-955C-AC257ECD742B}" type="datetimeFigureOut">
              <a:rPr lang="en-US" smtClean="0"/>
              <a:pPr/>
              <a:t>4/6/14</a:t>
            </a:fld>
            <a:endParaRPr lang="en-US"/>
          </a:p>
        </p:txBody>
      </p:sp>
      <p:sp>
        <p:nvSpPr>
          <p:cNvPr id="16" name="Slide Number Placeholder 15"/>
          <p:cNvSpPr>
            <a:spLocks noGrp="1"/>
          </p:cNvSpPr>
          <p:nvPr>
            <p:ph type="sldNum" sz="quarter" idx="11"/>
          </p:nvPr>
        </p:nvSpPr>
        <p:spPr/>
        <p:txBody>
          <a:bodyPr/>
          <a:lstStyle/>
          <a:p>
            <a:fld id="{011863B9-7C65-D14C-B6D7-3007BD4579C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0E542C-FC95-2945-955C-AC257ECD742B}" type="datetimeFigureOut">
              <a:rPr lang="en-US" smtClean="0"/>
              <a:pPr/>
              <a:t>4/6/14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0E542C-FC95-2945-955C-AC257ECD742B}" type="datetimeFigureOut">
              <a:rPr lang="en-US" smtClean="0"/>
              <a:pPr/>
              <a:t>4/6/14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10E542C-FC95-2945-955C-AC257ECD742B}" type="datetimeFigureOut">
              <a:rPr lang="en-US" smtClean="0"/>
              <a:pPr/>
              <a:t>4/6/14</a:t>
            </a:fld>
            <a:endParaRPr lang="en-US"/>
          </a:p>
        </p:txBody>
      </p:sp>
      <p:sp>
        <p:nvSpPr>
          <p:cNvPr id="15" name="Slide Number Placeholder 14"/>
          <p:cNvSpPr>
            <a:spLocks noGrp="1"/>
          </p:cNvSpPr>
          <p:nvPr>
            <p:ph type="sldNum" sz="quarter" idx="15"/>
          </p:nvPr>
        </p:nvSpPr>
        <p:spPr/>
        <p:txBody>
          <a:bodyPr/>
          <a:lstStyle>
            <a:lvl1pPr algn="ctr">
              <a:defRPr/>
            </a:lvl1pPr>
          </a:lstStyle>
          <a:p>
            <a:fld id="{70D5B9CA-78E3-824B-90C3-AAD8BB13213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6DB27C-A513-4C42-B94B-53B99CD8A008}" type="datetime1">
              <a:rPr lang="en-US" smtClean="0"/>
              <a:pPr/>
              <a:t>4/6/14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0E542C-FC95-2945-955C-AC257ECD742B}" type="datetimeFigureOut">
              <a:rPr lang="en-US" smtClean="0"/>
              <a:pPr/>
              <a:t>4/6/14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B9CA-78E3-824B-90C3-AAD8BB13213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0D5B9CA-78E3-824B-90C3-AAD8BB13213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10E542C-FC95-2945-955C-AC257ECD742B}" type="datetimeFigureOut">
              <a:rPr lang="en-US" smtClean="0"/>
              <a:pPr/>
              <a:t>4/6/14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E542C-FC95-2945-955C-AC257ECD742B}" type="datetimeFigureOut">
              <a:rPr lang="en-US" smtClean="0"/>
              <a:pPr/>
              <a:t>4/6/14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5B9CA-78E3-824B-90C3-AAD8BB13213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E542C-FC95-2945-955C-AC257ECD742B}" type="datetimeFigureOut">
              <a:rPr lang="en-US" smtClean="0"/>
              <a:pPr/>
              <a:t>4/6/14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10E542C-FC95-2945-955C-AC257ECD742B}" type="datetimeFigureOut">
              <a:rPr lang="en-US" smtClean="0"/>
              <a:pPr/>
              <a:t>4/6/14</a:t>
            </a:fld>
            <a:endParaRPr lang="en-US"/>
          </a:p>
        </p:txBody>
      </p:sp>
      <p:sp>
        <p:nvSpPr>
          <p:cNvPr id="9" name="Slide Number Placeholder 8"/>
          <p:cNvSpPr>
            <a:spLocks noGrp="1"/>
          </p:cNvSpPr>
          <p:nvPr>
            <p:ph type="sldNum" sz="quarter" idx="15"/>
          </p:nvPr>
        </p:nvSpPr>
        <p:spPr/>
        <p:txBody>
          <a:bodyPr/>
          <a:lstStyle/>
          <a:p>
            <a:fld id="{70D5B9CA-78E3-824B-90C3-AAD8BB13213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10E542C-FC95-2945-955C-AC257ECD742B}" type="datetimeFigureOut">
              <a:rPr lang="en-US" smtClean="0"/>
              <a:pPr/>
              <a:t>4/6/14</a:t>
            </a:fld>
            <a:endParaRPr lang="en-US"/>
          </a:p>
        </p:txBody>
      </p:sp>
      <p:sp>
        <p:nvSpPr>
          <p:cNvPr id="9" name="Slide Number Placeholder 8"/>
          <p:cNvSpPr>
            <a:spLocks noGrp="1"/>
          </p:cNvSpPr>
          <p:nvPr>
            <p:ph type="sldNum" sz="quarter" idx="11"/>
          </p:nvPr>
        </p:nvSpPr>
        <p:spPr/>
        <p:txBody>
          <a:bodyPr/>
          <a:lstStyle/>
          <a:p>
            <a:fld id="{70D5B9CA-78E3-824B-90C3-AAD8BB13213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10E542C-FC95-2945-955C-AC257ECD742B}" type="datetimeFigureOut">
              <a:rPr lang="en-US" smtClean="0"/>
              <a:pPr/>
              <a:t>4/6/14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0D5B9CA-78E3-824B-90C3-AAD8BB13213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video" Target="file://localhost/Users/brianthill/Desktop/videos%20for%20lecture/Vietnam%20Film.%20Coming%20Home.%201978%20Lukes%20Speech%20(Jon%20Voight).mov" TargetMode="External"/><Relationship Id="rId2" Type="http://schemas.openxmlformats.org/officeDocument/2006/relationships/slideLayout" Target="../slideLayouts/slideLayout2.xml"/><Relationship Id="rId3"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video" Target="file://localhost/Users/brianthill/Desktop/videos%20for%20lecture/Vietnam%20War-%20POWs%20Return%20(2).mov" TargetMode="External"/><Relationship Id="rId2" Type="http://schemas.openxmlformats.org/officeDocument/2006/relationships/slideLayout" Target="../slideLayouts/slideLayout2.xml"/><Relationship Id="rId3"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video" Target="file://localhost/Users/brianthill/Desktop/videos%20for%20lecture/U.S.%20Marine,%20Home%20from%20Deployment,%20Surprises%20Mom%20at%20Work%20for%20Christmas.mov" TargetMode="External"/><Relationship Id="rId2" Type="http://schemas.openxmlformats.org/officeDocument/2006/relationships/slideLayout" Target="../slideLayouts/slideLayout2.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jpeg"/><Relationship Id="rId13" Type="http://schemas.openxmlformats.org/officeDocument/2006/relationships/image" Target="../media/image26.png"/><Relationship Id="rId1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Week Two</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2008_Walter-Reed.jpg"/>
          <p:cNvPicPr>
            <a:picLocks noGrp="1" noChangeAspect="1"/>
          </p:cNvPicPr>
          <p:nvPr>
            <p:ph idx="1"/>
          </p:nvPr>
        </p:nvPicPr>
        <p:blipFill>
          <a:blip r:embed="rId2"/>
          <a:srcRect l="-10750" r="-10750"/>
          <a:stretch>
            <a:fillRect/>
          </a:stretch>
        </p:blipFill>
        <p:spPr>
          <a:xfrm>
            <a:off x="0" y="850514"/>
            <a:ext cx="4063822" cy="2959324"/>
          </a:xfrm>
        </p:spPr>
      </p:pic>
      <p:sp>
        <p:nvSpPr>
          <p:cNvPr id="3" name="Title 2"/>
          <p:cNvSpPr>
            <a:spLocks noGrp="1"/>
          </p:cNvSpPr>
          <p:nvPr>
            <p:ph type="title"/>
          </p:nvPr>
        </p:nvSpPr>
        <p:spPr>
          <a:xfrm>
            <a:off x="678590" y="152400"/>
            <a:ext cx="8229600" cy="698114"/>
          </a:xfrm>
        </p:spPr>
        <p:txBody>
          <a:bodyPr>
            <a:normAutofit fontScale="90000"/>
          </a:bodyPr>
          <a:lstStyle/>
          <a:p>
            <a:r>
              <a:rPr lang="en-US" dirty="0" smtClean="0"/>
              <a:t>Walter Reed Army Hospital, 1909 - 2011</a:t>
            </a:r>
            <a:endParaRPr lang="en-US" dirty="0"/>
          </a:p>
        </p:txBody>
      </p:sp>
      <p:sp>
        <p:nvSpPr>
          <p:cNvPr id="5" name="TextBox 4"/>
          <p:cNvSpPr txBox="1"/>
          <p:nvPr/>
        </p:nvSpPr>
        <p:spPr>
          <a:xfrm>
            <a:off x="1223471" y="5685630"/>
            <a:ext cx="6758229" cy="646331"/>
          </a:xfrm>
          <a:prstGeom prst="rect">
            <a:avLst/>
          </a:prstGeom>
          <a:noFill/>
        </p:spPr>
        <p:txBody>
          <a:bodyPr wrap="square" rtlCol="0">
            <a:spAutoFit/>
          </a:bodyPr>
          <a:lstStyle/>
          <a:p>
            <a:r>
              <a:rPr lang="en-US" dirty="0" smtClean="0"/>
              <a:t>2007 scandal highlighted serious shortfalls in care for veterans of the Iraq and Afghan wars.</a:t>
            </a:r>
            <a:endParaRPr lang="en-US" dirty="0"/>
          </a:p>
        </p:txBody>
      </p:sp>
      <p:pic>
        <p:nvPicPr>
          <p:cNvPr id="6" name="Picture 5" descr="Injured-Walter-Reed 1917-19-at.jpg"/>
          <p:cNvPicPr>
            <a:picLocks noChangeAspect="1"/>
          </p:cNvPicPr>
          <p:nvPr/>
        </p:nvPicPr>
        <p:blipFill>
          <a:blip r:embed="rId3"/>
          <a:stretch>
            <a:fillRect/>
          </a:stretch>
        </p:blipFill>
        <p:spPr>
          <a:xfrm>
            <a:off x="3947301" y="1689377"/>
            <a:ext cx="4960889" cy="395894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007677bf16c29a2b3c224af53a116ffd_f2538.jpg"/>
          <p:cNvPicPr>
            <a:picLocks noGrp="1" noChangeAspect="1"/>
          </p:cNvPicPr>
          <p:nvPr>
            <p:ph idx="1"/>
          </p:nvPr>
        </p:nvPicPr>
        <p:blipFill>
          <a:blip r:embed="rId2"/>
          <a:srcRect t="148" b="143"/>
          <a:stretch>
            <a:fillRect/>
          </a:stretch>
        </p:blipFill>
        <p:spPr>
          <a:xfrm>
            <a:off x="151478" y="862165"/>
            <a:ext cx="4066589" cy="3017578"/>
          </a:xfrm>
        </p:spPr>
      </p:pic>
      <p:sp>
        <p:nvSpPr>
          <p:cNvPr id="3" name="Title 2"/>
          <p:cNvSpPr>
            <a:spLocks noGrp="1"/>
          </p:cNvSpPr>
          <p:nvPr>
            <p:ph type="title"/>
          </p:nvPr>
        </p:nvSpPr>
        <p:spPr>
          <a:xfrm>
            <a:off x="457200" y="152400"/>
            <a:ext cx="8229600" cy="500049"/>
          </a:xfrm>
        </p:spPr>
        <p:txBody>
          <a:bodyPr>
            <a:normAutofit/>
          </a:bodyPr>
          <a:lstStyle/>
          <a:p>
            <a:r>
              <a:rPr lang="en-US" sz="2400" dirty="0" smtClean="0"/>
              <a:t>1932, WWI vets gathering in D.C. to demand promised bonuses</a:t>
            </a:r>
            <a:endParaRPr lang="en-US" sz="2400" dirty="0"/>
          </a:p>
        </p:txBody>
      </p:sp>
      <p:pic>
        <p:nvPicPr>
          <p:cNvPr id="5" name="Picture 4" descr="at0058f2bs.jpg"/>
          <p:cNvPicPr>
            <a:picLocks noChangeAspect="1"/>
          </p:cNvPicPr>
          <p:nvPr/>
        </p:nvPicPr>
        <p:blipFill>
          <a:blip r:embed="rId3"/>
          <a:stretch>
            <a:fillRect/>
          </a:stretch>
        </p:blipFill>
        <p:spPr>
          <a:xfrm>
            <a:off x="4357892" y="862013"/>
            <a:ext cx="4056717" cy="5097778"/>
          </a:xfrm>
          <a:prstGeom prst="rect">
            <a:avLst/>
          </a:prstGeom>
        </p:spPr>
      </p:pic>
      <p:sp>
        <p:nvSpPr>
          <p:cNvPr id="6" name="TextBox 5"/>
          <p:cNvSpPr txBox="1"/>
          <p:nvPr/>
        </p:nvSpPr>
        <p:spPr>
          <a:xfrm>
            <a:off x="151477" y="4217619"/>
            <a:ext cx="4066589" cy="1754327"/>
          </a:xfrm>
          <a:prstGeom prst="rect">
            <a:avLst/>
          </a:prstGeom>
          <a:noFill/>
        </p:spPr>
        <p:txBody>
          <a:bodyPr wrap="square" rtlCol="0">
            <a:spAutoFit/>
          </a:bodyPr>
          <a:lstStyle/>
          <a:p>
            <a:r>
              <a:rPr lang="en-US" dirty="0" smtClean="0"/>
              <a:t>They came as far away as the West Coast</a:t>
            </a:r>
          </a:p>
          <a:p>
            <a:r>
              <a:rPr lang="en-US" dirty="0" smtClean="0"/>
              <a:t>Set up their tents, some brought families</a:t>
            </a:r>
          </a:p>
          <a:p>
            <a:r>
              <a:rPr lang="en-US" dirty="0" smtClean="0"/>
              <a:t>20,000 veterans camped out + 20,000 family members and supporters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Native American presence.jpg"/>
          <p:cNvPicPr>
            <a:picLocks noGrp="1" noChangeAspect="1"/>
          </p:cNvPicPr>
          <p:nvPr>
            <p:ph idx="1"/>
          </p:nvPr>
        </p:nvPicPr>
        <p:blipFill>
          <a:blip r:embed="rId2"/>
          <a:srcRect l="165" r="3630"/>
          <a:stretch>
            <a:fillRect/>
          </a:stretch>
        </p:blipFill>
        <p:spPr>
          <a:xfrm>
            <a:off x="1319457" y="850900"/>
            <a:ext cx="3146072" cy="3448275"/>
          </a:xfrm>
        </p:spPr>
      </p:pic>
      <p:sp>
        <p:nvSpPr>
          <p:cNvPr id="3" name="Title 2"/>
          <p:cNvSpPr>
            <a:spLocks noGrp="1"/>
          </p:cNvSpPr>
          <p:nvPr>
            <p:ph type="title"/>
          </p:nvPr>
        </p:nvSpPr>
        <p:spPr>
          <a:xfrm>
            <a:off x="457200" y="152400"/>
            <a:ext cx="8229600" cy="698114"/>
          </a:xfrm>
        </p:spPr>
        <p:txBody>
          <a:bodyPr>
            <a:normAutofit/>
          </a:bodyPr>
          <a:lstStyle/>
          <a:p>
            <a:r>
              <a:rPr lang="en-US" sz="2400" dirty="0" smtClean="0"/>
              <a:t>They included representative of all groups who had served.</a:t>
            </a:r>
            <a:endParaRPr lang="en-US" sz="2400" dirty="0"/>
          </a:p>
        </p:txBody>
      </p:sp>
      <p:sp>
        <p:nvSpPr>
          <p:cNvPr id="5" name="TextBox 4"/>
          <p:cNvSpPr txBox="1"/>
          <p:nvPr/>
        </p:nvSpPr>
        <p:spPr>
          <a:xfrm>
            <a:off x="699127" y="3856442"/>
            <a:ext cx="2738248" cy="369332"/>
          </a:xfrm>
          <a:prstGeom prst="rect">
            <a:avLst/>
          </a:prstGeom>
          <a:noFill/>
        </p:spPr>
        <p:txBody>
          <a:bodyPr wrap="square" rtlCol="0">
            <a:spAutoFit/>
          </a:bodyPr>
          <a:lstStyle/>
          <a:p>
            <a:r>
              <a:rPr lang="en-US" dirty="0" smtClean="0"/>
              <a:t>From Nebraska</a:t>
            </a:r>
            <a:endParaRPr lang="en-US" dirty="0"/>
          </a:p>
        </p:txBody>
      </p:sp>
      <p:pic>
        <p:nvPicPr>
          <p:cNvPr id="6" name="Picture 5" descr="images.jpg"/>
          <p:cNvPicPr>
            <a:picLocks noChangeAspect="1"/>
          </p:cNvPicPr>
          <p:nvPr/>
        </p:nvPicPr>
        <p:blipFill>
          <a:blip r:embed="rId3"/>
          <a:stretch>
            <a:fillRect/>
          </a:stretch>
        </p:blipFill>
        <p:spPr>
          <a:xfrm>
            <a:off x="876676" y="4481781"/>
            <a:ext cx="4305300" cy="1879600"/>
          </a:xfrm>
          <a:prstGeom prst="rect">
            <a:avLst/>
          </a:prstGeom>
        </p:spPr>
      </p:pic>
      <p:pic>
        <p:nvPicPr>
          <p:cNvPr id="8" name="Picture 7" descr="epic.jpg"/>
          <p:cNvPicPr>
            <a:picLocks noChangeAspect="1"/>
          </p:cNvPicPr>
          <p:nvPr/>
        </p:nvPicPr>
        <p:blipFill>
          <a:blip r:embed="rId4"/>
          <a:stretch>
            <a:fillRect/>
          </a:stretch>
        </p:blipFill>
        <p:spPr>
          <a:xfrm>
            <a:off x="5403816" y="852892"/>
            <a:ext cx="3282984" cy="5508489"/>
          </a:xfrm>
          <a:prstGeom prst="rect">
            <a:avLst/>
          </a:prstGeom>
        </p:spPr>
      </p:pic>
      <p:sp>
        <p:nvSpPr>
          <p:cNvPr id="10" name="TextBox 9"/>
          <p:cNvSpPr txBox="1"/>
          <p:nvPr/>
        </p:nvSpPr>
        <p:spPr>
          <a:xfrm>
            <a:off x="457200" y="6361381"/>
            <a:ext cx="4305300" cy="369332"/>
          </a:xfrm>
          <a:prstGeom prst="rect">
            <a:avLst/>
          </a:prstGeom>
          <a:noFill/>
        </p:spPr>
        <p:txBody>
          <a:bodyPr wrap="square" rtlCol="0">
            <a:spAutoFit/>
          </a:bodyPr>
          <a:lstStyle/>
          <a:p>
            <a:r>
              <a:rPr lang="en-US" dirty="0" smtClean="0"/>
              <a:t>From the Baltimore Sun, July, 1932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1932_Bonus_March.jpg"/>
          <p:cNvPicPr>
            <a:picLocks noGrp="1" noChangeAspect="1"/>
          </p:cNvPicPr>
          <p:nvPr>
            <p:ph idx="1"/>
          </p:nvPr>
        </p:nvPicPr>
        <p:blipFill>
          <a:blip r:embed="rId2"/>
          <a:srcRect t="-1921" b="-1921"/>
          <a:stretch>
            <a:fillRect/>
          </a:stretch>
        </p:blipFill>
        <p:spPr/>
      </p:pic>
      <p:sp>
        <p:nvSpPr>
          <p:cNvPr id="3" name="Title 2"/>
          <p:cNvSpPr>
            <a:spLocks noGrp="1"/>
          </p:cNvSpPr>
          <p:nvPr>
            <p:ph type="title"/>
          </p:nvPr>
        </p:nvSpPr>
        <p:spPr>
          <a:xfrm>
            <a:off x="457200" y="152400"/>
            <a:ext cx="8229600" cy="779671"/>
          </a:xfrm>
        </p:spPr>
        <p:txBody>
          <a:bodyPr>
            <a:normAutofit fontScale="90000"/>
          </a:bodyPr>
          <a:lstStyle/>
          <a:p>
            <a:r>
              <a:rPr lang="en-US" dirty="0" smtClean="0"/>
              <a:t>The end of the Occupation, July 29, 1932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bonusarmy2.jpg"/>
          <p:cNvPicPr>
            <a:picLocks noGrp="1" noChangeAspect="1"/>
          </p:cNvPicPr>
          <p:nvPr>
            <p:ph idx="1"/>
          </p:nvPr>
        </p:nvPicPr>
        <p:blipFill>
          <a:blip r:embed="rId2"/>
          <a:srcRect l="494" r="3563" b="4898"/>
          <a:stretch>
            <a:fillRect/>
          </a:stretch>
        </p:blipFill>
        <p:spPr>
          <a:xfrm>
            <a:off x="457200" y="152400"/>
            <a:ext cx="4961035" cy="3412770"/>
          </a:xfrm>
        </p:spPr>
      </p:pic>
      <p:sp>
        <p:nvSpPr>
          <p:cNvPr id="3" name="Title 2"/>
          <p:cNvSpPr>
            <a:spLocks noGrp="1"/>
          </p:cNvSpPr>
          <p:nvPr>
            <p:ph type="title"/>
          </p:nvPr>
        </p:nvSpPr>
        <p:spPr/>
        <p:txBody>
          <a:bodyPr/>
          <a:lstStyle/>
          <a:p>
            <a:endParaRPr lang="en-US"/>
          </a:p>
        </p:txBody>
      </p:sp>
      <p:pic>
        <p:nvPicPr>
          <p:cNvPr id="5" name="Picture 4" descr="s_500_opednews_com_0_the-bonus-marchers-protest-ended-everett-jpg_25058_20130101-74.gif"/>
          <p:cNvPicPr>
            <a:picLocks noChangeAspect="1"/>
          </p:cNvPicPr>
          <p:nvPr/>
        </p:nvPicPr>
        <p:blipFill>
          <a:blip r:embed="rId3"/>
          <a:srcRect l="15180" t="18020" b="9974"/>
          <a:stretch>
            <a:fillRect/>
          </a:stretch>
        </p:blipFill>
        <p:spPr>
          <a:xfrm>
            <a:off x="3768730" y="3324723"/>
            <a:ext cx="5375270" cy="3347007"/>
          </a:xfrm>
          <a:prstGeom prst="rect">
            <a:avLst/>
          </a:prstGeom>
        </p:spPr>
      </p:pic>
      <p:sp>
        <p:nvSpPr>
          <p:cNvPr id="6" name="TextBox 5"/>
          <p:cNvSpPr txBox="1"/>
          <p:nvPr/>
        </p:nvSpPr>
        <p:spPr>
          <a:xfrm>
            <a:off x="457200" y="3961300"/>
            <a:ext cx="3061740" cy="1200329"/>
          </a:xfrm>
          <a:prstGeom prst="rect">
            <a:avLst/>
          </a:prstGeom>
          <a:noFill/>
        </p:spPr>
        <p:txBody>
          <a:bodyPr wrap="square" rtlCol="0">
            <a:spAutoFit/>
          </a:bodyPr>
          <a:lstStyle/>
          <a:p>
            <a:r>
              <a:rPr lang="en-US" dirty="0" smtClean="0"/>
              <a:t>America’s war heroes were being tear-gassed within sight of the nation’s capitol building.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0fcfa47947f52171b54da784fd7bb1f9.jpg"/>
          <p:cNvPicPr>
            <a:picLocks noGrp="1" noChangeAspect="1"/>
          </p:cNvPicPr>
          <p:nvPr>
            <p:ph idx="1"/>
          </p:nvPr>
        </p:nvPicPr>
        <p:blipFill>
          <a:blip r:embed="rId2"/>
          <a:srcRect l="-63718" r="-63718"/>
          <a:stretch>
            <a:fillRect/>
          </a:stretch>
        </p:blipFill>
        <p:spPr>
          <a:xfrm>
            <a:off x="3009014" y="323959"/>
            <a:ext cx="8229600" cy="4864098"/>
          </a:xfrm>
        </p:spPr>
      </p:pic>
      <p:sp>
        <p:nvSpPr>
          <p:cNvPr id="3" name="Title 2"/>
          <p:cNvSpPr>
            <a:spLocks noGrp="1"/>
          </p:cNvSpPr>
          <p:nvPr>
            <p:ph type="title"/>
          </p:nvPr>
        </p:nvSpPr>
        <p:spPr>
          <a:xfrm>
            <a:off x="457200" y="152400"/>
            <a:ext cx="8229600" cy="674813"/>
          </a:xfrm>
        </p:spPr>
        <p:txBody>
          <a:bodyPr>
            <a:normAutofit fontScale="90000"/>
          </a:bodyPr>
          <a:lstStyle/>
          <a:p>
            <a:r>
              <a:rPr lang="en-US" dirty="0" smtClean="0"/>
              <a:t>World War II Veterans</a:t>
            </a:r>
            <a:endParaRPr lang="en-US" dirty="0"/>
          </a:p>
        </p:txBody>
      </p:sp>
      <p:sp>
        <p:nvSpPr>
          <p:cNvPr id="5" name="TextBox 4"/>
          <p:cNvSpPr txBox="1"/>
          <p:nvPr/>
        </p:nvSpPr>
        <p:spPr>
          <a:xfrm>
            <a:off x="457200" y="1186184"/>
            <a:ext cx="4430782" cy="3139321"/>
          </a:xfrm>
          <a:prstGeom prst="rect">
            <a:avLst/>
          </a:prstGeom>
          <a:noFill/>
        </p:spPr>
        <p:txBody>
          <a:bodyPr wrap="square" rtlCol="0">
            <a:spAutoFit/>
          </a:bodyPr>
          <a:lstStyle/>
          <a:p>
            <a:r>
              <a:rPr lang="en-US" dirty="0" smtClean="0"/>
              <a:t>12 Million returned from overseas</a:t>
            </a:r>
          </a:p>
          <a:p>
            <a:endParaRPr lang="en-US" dirty="0" smtClean="0"/>
          </a:p>
          <a:p>
            <a:r>
              <a:rPr lang="en-US" dirty="0" smtClean="0"/>
              <a:t>Returned to a booming economy</a:t>
            </a:r>
          </a:p>
          <a:p>
            <a:endParaRPr lang="en-US" dirty="0" smtClean="0"/>
          </a:p>
          <a:p>
            <a:r>
              <a:rPr lang="en-US" dirty="0" smtClean="0"/>
              <a:t>To a GI bill to pay for full tuition and living expenses as well as low interest mortgages</a:t>
            </a:r>
          </a:p>
          <a:p>
            <a:endParaRPr lang="en-US" dirty="0" smtClean="0"/>
          </a:p>
          <a:p>
            <a:r>
              <a:rPr lang="en-US" dirty="0" smtClean="0"/>
              <a:t>College campuses filled over night</a:t>
            </a:r>
          </a:p>
          <a:p>
            <a:endParaRPr lang="en-US" dirty="0" smtClean="0"/>
          </a:p>
          <a:p>
            <a:r>
              <a:rPr lang="en-US" dirty="0" smtClean="0"/>
              <a:t>Many returned changed.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Tuskegee-Airmen.jpg"/>
          <p:cNvPicPr>
            <a:picLocks noGrp="1" noChangeAspect="1"/>
          </p:cNvPicPr>
          <p:nvPr>
            <p:ph idx="1"/>
          </p:nvPr>
        </p:nvPicPr>
        <p:blipFill>
          <a:blip r:embed="rId2"/>
          <a:srcRect l="1582" t="3537" r="2823" b="3328"/>
          <a:stretch>
            <a:fillRect/>
          </a:stretch>
        </p:blipFill>
        <p:spPr>
          <a:xfrm>
            <a:off x="174783" y="815562"/>
            <a:ext cx="5313366" cy="3192341"/>
          </a:xfrm>
        </p:spPr>
      </p:pic>
      <p:sp>
        <p:nvSpPr>
          <p:cNvPr id="3" name="Title 2"/>
          <p:cNvSpPr>
            <a:spLocks noGrp="1"/>
          </p:cNvSpPr>
          <p:nvPr>
            <p:ph type="title"/>
          </p:nvPr>
        </p:nvSpPr>
        <p:spPr>
          <a:xfrm>
            <a:off x="457200" y="152400"/>
            <a:ext cx="8229600" cy="663162"/>
          </a:xfrm>
        </p:spPr>
        <p:txBody>
          <a:bodyPr>
            <a:normAutofit/>
          </a:bodyPr>
          <a:lstStyle/>
          <a:p>
            <a:r>
              <a:rPr lang="en-US" sz="2800" dirty="0" smtClean="0"/>
              <a:t>For others, the economic prospects were not so sunny.</a:t>
            </a:r>
            <a:endParaRPr lang="en-US" sz="2800" dirty="0"/>
          </a:p>
        </p:txBody>
      </p:sp>
      <p:pic>
        <p:nvPicPr>
          <p:cNvPr id="5" name="Picture 4" descr="w3.jpg"/>
          <p:cNvPicPr>
            <a:picLocks noChangeAspect="1"/>
          </p:cNvPicPr>
          <p:nvPr/>
        </p:nvPicPr>
        <p:blipFill>
          <a:blip r:embed="rId3"/>
          <a:stretch>
            <a:fillRect/>
          </a:stretch>
        </p:blipFill>
        <p:spPr>
          <a:xfrm>
            <a:off x="5045367" y="3821489"/>
            <a:ext cx="4098633" cy="3300560"/>
          </a:xfrm>
          <a:prstGeom prst="rect">
            <a:avLst/>
          </a:prstGeom>
        </p:spPr>
      </p:pic>
      <p:sp>
        <p:nvSpPr>
          <p:cNvPr id="6" name="TextBox 5"/>
          <p:cNvSpPr txBox="1"/>
          <p:nvPr/>
        </p:nvSpPr>
        <p:spPr>
          <a:xfrm>
            <a:off x="5791103" y="815562"/>
            <a:ext cx="2895697" cy="2800766"/>
          </a:xfrm>
          <a:prstGeom prst="rect">
            <a:avLst/>
          </a:prstGeom>
          <a:noFill/>
        </p:spPr>
        <p:txBody>
          <a:bodyPr wrap="square" rtlCol="0">
            <a:spAutoFit/>
          </a:bodyPr>
          <a:lstStyle/>
          <a:p>
            <a:r>
              <a:rPr lang="en-US" sz="1600" dirty="0" err="1" smtClean="0"/>
              <a:t>Tuskeegee</a:t>
            </a:r>
            <a:r>
              <a:rPr lang="en-US" sz="1600" dirty="0" smtClean="0"/>
              <a:t> Airmen had one of the most successful flying records in WWII</a:t>
            </a:r>
          </a:p>
          <a:p>
            <a:endParaRPr lang="en-US" sz="1600" dirty="0" smtClean="0"/>
          </a:p>
          <a:p>
            <a:r>
              <a:rPr lang="en-US" sz="1600" dirty="0" smtClean="0"/>
              <a:t>No African American pilot was allowed to fly commercially for 20 years  after the end of the war.</a:t>
            </a:r>
          </a:p>
          <a:p>
            <a:endParaRPr lang="en-US" sz="1600" dirty="0" smtClean="0"/>
          </a:p>
          <a:p>
            <a:r>
              <a:rPr lang="en-US" sz="1600" dirty="0" smtClean="0"/>
              <a:t>The U.S. military not officially integrated till 1948.</a:t>
            </a:r>
            <a:endParaRPr lang="en-US" sz="1600" dirty="0"/>
          </a:p>
        </p:txBody>
      </p:sp>
      <p:sp>
        <p:nvSpPr>
          <p:cNvPr id="7" name="TextBox 6"/>
          <p:cNvSpPr txBox="1"/>
          <p:nvPr/>
        </p:nvSpPr>
        <p:spPr>
          <a:xfrm>
            <a:off x="174782" y="4438986"/>
            <a:ext cx="4346239" cy="2031325"/>
          </a:xfrm>
          <a:prstGeom prst="rect">
            <a:avLst/>
          </a:prstGeom>
          <a:noFill/>
        </p:spPr>
        <p:txBody>
          <a:bodyPr wrap="square" rtlCol="0">
            <a:spAutoFit/>
          </a:bodyPr>
          <a:lstStyle/>
          <a:p>
            <a:r>
              <a:rPr lang="en-US" dirty="0" smtClean="0"/>
              <a:t>Women pilots flew as trainers stateside.</a:t>
            </a:r>
          </a:p>
          <a:p>
            <a:endParaRPr lang="en-US" dirty="0" smtClean="0"/>
          </a:p>
          <a:p>
            <a:r>
              <a:rPr lang="en-US" dirty="0" smtClean="0"/>
              <a:t>Not till 1973, would the first female pilot be hired by a commercial airline.</a:t>
            </a:r>
          </a:p>
          <a:p>
            <a:endParaRPr lang="en-US" dirty="0" smtClean="0"/>
          </a:p>
          <a:p>
            <a:r>
              <a:rPr lang="en-US" dirty="0" smtClean="0"/>
              <a:t>Women were expected to return to the home and hearth after the war.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43721"/>
            <a:ext cx="4285212" cy="5914279"/>
          </a:xfrm>
        </p:spPr>
        <p:txBody>
          <a:bodyPr>
            <a:normAutofit/>
          </a:bodyPr>
          <a:lstStyle/>
          <a:p>
            <a:pPr>
              <a:buNone/>
            </a:pPr>
            <a:r>
              <a:rPr lang="en-US" sz="2000" dirty="0" smtClean="0"/>
              <a:t>The Korean War was never a popular war – never more than 40% of Americans expressed support for the war.  It was regarded by many as the war that was impossible to win.</a:t>
            </a:r>
          </a:p>
          <a:p>
            <a:pPr>
              <a:buNone/>
            </a:pPr>
            <a:endParaRPr lang="en-US" sz="2000" dirty="0" smtClean="0"/>
          </a:p>
          <a:p>
            <a:pPr>
              <a:buNone/>
            </a:pPr>
            <a:r>
              <a:rPr lang="en-US" sz="2000" dirty="0" smtClean="0"/>
              <a:t>Not even called a “war,” Truman called it a “police action.”</a:t>
            </a:r>
          </a:p>
          <a:p>
            <a:pPr>
              <a:buNone/>
            </a:pPr>
            <a:endParaRPr lang="en-US" sz="2000" dirty="0" smtClean="0"/>
          </a:p>
          <a:p>
            <a:pPr>
              <a:buNone/>
            </a:pPr>
            <a:r>
              <a:rPr lang="en-US" sz="2000" dirty="0" smtClean="0"/>
              <a:t>As would be in the case in the Vietnam War, soldiers returned after 12 months one-by-one.</a:t>
            </a:r>
          </a:p>
          <a:p>
            <a:pPr>
              <a:buNone/>
            </a:pPr>
            <a:endParaRPr lang="en-US" sz="2000" dirty="0" smtClean="0"/>
          </a:p>
          <a:p>
            <a:pPr>
              <a:buNone/>
            </a:pPr>
            <a:r>
              <a:rPr lang="en-US" sz="2000" dirty="0" smtClean="0"/>
              <a:t>Eugene </a:t>
            </a:r>
            <a:r>
              <a:rPr lang="en-US" sz="2000" dirty="0" err="1" smtClean="0"/>
              <a:t>Kinkead’s</a:t>
            </a:r>
            <a:r>
              <a:rPr lang="en-US" sz="2000" dirty="0" smtClean="0"/>
              <a:t> book that looked at “brainwashing” endured by American GI’s.</a:t>
            </a:r>
            <a:endParaRPr lang="en-US" sz="2000" dirty="0"/>
          </a:p>
        </p:txBody>
      </p:sp>
      <p:sp>
        <p:nvSpPr>
          <p:cNvPr id="3" name="Title 2"/>
          <p:cNvSpPr>
            <a:spLocks noGrp="1"/>
          </p:cNvSpPr>
          <p:nvPr>
            <p:ph type="title"/>
          </p:nvPr>
        </p:nvSpPr>
        <p:spPr>
          <a:xfrm>
            <a:off x="457200" y="152400"/>
            <a:ext cx="8229600" cy="791321"/>
          </a:xfrm>
        </p:spPr>
        <p:txBody>
          <a:bodyPr/>
          <a:lstStyle/>
          <a:p>
            <a:r>
              <a:rPr lang="en-US" dirty="0" smtClean="0"/>
              <a:t>Korean war veterans</a:t>
            </a:r>
            <a:endParaRPr lang="en-US" dirty="0"/>
          </a:p>
        </p:txBody>
      </p:sp>
      <p:pic>
        <p:nvPicPr>
          <p:cNvPr id="4" name="Picture 3" descr="51dgB3Xya6L.jpg"/>
          <p:cNvPicPr>
            <a:picLocks noChangeAspect="1"/>
          </p:cNvPicPr>
          <p:nvPr/>
        </p:nvPicPr>
        <p:blipFill>
          <a:blip r:embed="rId2"/>
          <a:stretch>
            <a:fillRect/>
          </a:stretch>
        </p:blipFill>
        <p:spPr>
          <a:xfrm>
            <a:off x="4981134" y="943720"/>
            <a:ext cx="3527679" cy="566027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92260"/>
            <a:ext cx="8229600" cy="5303740"/>
          </a:xfrm>
        </p:spPr>
        <p:txBody>
          <a:bodyPr/>
          <a:lstStyle/>
          <a:p>
            <a:pPr>
              <a:buNone/>
            </a:pPr>
            <a:r>
              <a:rPr lang="en-US" sz="2000" dirty="0" smtClean="0"/>
              <a:t>All returned after 12 months in Vietnam singly, not to cheering civilians or parades, but just to the sense that the war was over, at least for them.</a:t>
            </a:r>
          </a:p>
          <a:p>
            <a:pPr>
              <a:buNone/>
            </a:pPr>
            <a:r>
              <a:rPr lang="en-US" sz="2000" dirty="0" smtClean="0"/>
              <a:t>Knowing the divided public opinion about the war, many didn’t even mention their service.</a:t>
            </a:r>
          </a:p>
          <a:p>
            <a:pPr>
              <a:buNone/>
            </a:pPr>
            <a:r>
              <a:rPr lang="en-US" sz="2000" dirty="0" smtClean="0"/>
              <a:t>Some felt as if they were returning like ghosts</a:t>
            </a:r>
          </a:p>
          <a:p>
            <a:pPr>
              <a:buNone/>
            </a:pPr>
            <a:r>
              <a:rPr lang="en-US" sz="2000" dirty="0" smtClean="0"/>
              <a:t>They often sought the companionship of other groups</a:t>
            </a:r>
          </a:p>
          <a:p>
            <a:pPr>
              <a:buNone/>
            </a:pPr>
            <a:r>
              <a:rPr lang="en-US" sz="2000" dirty="0" smtClean="0"/>
              <a:t>“Rap groups” gave vets a chance to be with others who had some sense of what they had experienced.</a:t>
            </a:r>
          </a:p>
          <a:p>
            <a:pPr>
              <a:buNone/>
            </a:pPr>
            <a:r>
              <a:rPr lang="en-US" sz="2000" dirty="0" smtClean="0"/>
              <a:t>Others felt trapped between their own generation and their parent’s generation, belonging to neither.</a:t>
            </a:r>
          </a:p>
          <a:p>
            <a:pPr>
              <a:buNone/>
            </a:pPr>
            <a:endParaRPr lang="en-US" dirty="0" smtClean="0"/>
          </a:p>
        </p:txBody>
      </p:sp>
      <p:sp>
        <p:nvSpPr>
          <p:cNvPr id="3" name="Title 2"/>
          <p:cNvSpPr>
            <a:spLocks noGrp="1"/>
          </p:cNvSpPr>
          <p:nvPr>
            <p:ph type="title"/>
          </p:nvPr>
        </p:nvSpPr>
        <p:spPr>
          <a:xfrm>
            <a:off x="457200" y="152400"/>
            <a:ext cx="8229600" cy="639860"/>
          </a:xfrm>
        </p:spPr>
        <p:txBody>
          <a:bodyPr>
            <a:normAutofit fontScale="90000"/>
          </a:bodyPr>
          <a:lstStyle/>
          <a:p>
            <a:r>
              <a:rPr lang="en-US" dirty="0" smtClean="0"/>
              <a:t>Vietnam War Veterans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VVAWTsq_.jpg"/>
          <p:cNvPicPr>
            <a:picLocks noGrp="1" noChangeAspect="1"/>
          </p:cNvPicPr>
          <p:nvPr>
            <p:ph idx="1"/>
          </p:nvPr>
        </p:nvPicPr>
        <p:blipFill>
          <a:blip r:embed="rId2"/>
          <a:srcRect t="-15230" b="-15230"/>
          <a:stretch>
            <a:fillRect/>
          </a:stretch>
        </p:blipFill>
        <p:spPr>
          <a:xfrm>
            <a:off x="457200" y="1211692"/>
            <a:ext cx="8229600" cy="4884308"/>
          </a:xfrm>
        </p:spPr>
      </p:pic>
      <p:sp>
        <p:nvSpPr>
          <p:cNvPr id="3" name="Title 2"/>
          <p:cNvSpPr>
            <a:spLocks noGrp="1"/>
          </p:cNvSpPr>
          <p:nvPr>
            <p:ph type="title"/>
          </p:nvPr>
        </p:nvSpPr>
        <p:spPr>
          <a:xfrm>
            <a:off x="457200" y="152400"/>
            <a:ext cx="8229600" cy="1327262"/>
          </a:xfrm>
        </p:spPr>
        <p:txBody>
          <a:bodyPr>
            <a:normAutofit fontScale="90000"/>
          </a:bodyPr>
          <a:lstStyle/>
          <a:p>
            <a:r>
              <a:rPr lang="en-US" sz="2400" dirty="0" smtClean="0"/>
              <a:t>Some vets joined the antiwar movement.  Never before had veterans organized in open opposition to a war, their war, while it was going on  and questioned not just the war but the corporate interests that they felt were fueling 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Ruth Benedict.jpg"/>
          <p:cNvPicPr>
            <a:picLocks noGrp="1" noChangeAspect="1"/>
          </p:cNvPicPr>
          <p:nvPr>
            <p:ph idx="1"/>
          </p:nvPr>
        </p:nvPicPr>
        <p:blipFill>
          <a:blip r:embed="rId2"/>
          <a:srcRect l="109" r="805"/>
          <a:stretch>
            <a:fillRect/>
          </a:stretch>
        </p:blipFill>
        <p:spPr>
          <a:xfrm>
            <a:off x="227627" y="1524000"/>
            <a:ext cx="3126870" cy="4572000"/>
          </a:xfrm>
        </p:spPr>
      </p:pic>
      <p:sp>
        <p:nvSpPr>
          <p:cNvPr id="3" name="Title 2"/>
          <p:cNvSpPr>
            <a:spLocks noGrp="1"/>
          </p:cNvSpPr>
          <p:nvPr>
            <p:ph type="title"/>
          </p:nvPr>
        </p:nvSpPr>
        <p:spPr>
          <a:xfrm>
            <a:off x="457200" y="152400"/>
            <a:ext cx="8229600" cy="744718"/>
          </a:xfrm>
        </p:spPr>
        <p:txBody>
          <a:bodyPr>
            <a:normAutofit fontScale="90000"/>
          </a:bodyPr>
          <a:lstStyle/>
          <a:p>
            <a:r>
              <a:rPr lang="en-US" sz="3200" dirty="0" smtClean="0"/>
              <a:t>Ruth Benedict, </a:t>
            </a:r>
            <a:r>
              <a:rPr lang="en-US" sz="3200" i="1" dirty="0" smtClean="0"/>
              <a:t>Chrysanthemum and the Sword</a:t>
            </a:r>
            <a:r>
              <a:rPr lang="en-US" sz="3200" dirty="0" smtClean="0"/>
              <a:t>, 1946</a:t>
            </a:r>
            <a:endParaRPr lang="en-US" sz="3200" dirty="0"/>
          </a:p>
        </p:txBody>
      </p:sp>
      <p:sp>
        <p:nvSpPr>
          <p:cNvPr id="5" name="TextBox 4"/>
          <p:cNvSpPr txBox="1"/>
          <p:nvPr/>
        </p:nvSpPr>
        <p:spPr>
          <a:xfrm>
            <a:off x="1233976" y="6096000"/>
            <a:ext cx="1413680" cy="369332"/>
          </a:xfrm>
          <a:prstGeom prst="rect">
            <a:avLst/>
          </a:prstGeom>
          <a:noFill/>
        </p:spPr>
        <p:txBody>
          <a:bodyPr wrap="square" rtlCol="0">
            <a:spAutoFit/>
          </a:bodyPr>
          <a:lstStyle/>
          <a:p>
            <a:r>
              <a:rPr lang="en-US" dirty="0" smtClean="0"/>
              <a:t>1887 - 1948</a:t>
            </a:r>
            <a:endParaRPr lang="en-US" dirty="0"/>
          </a:p>
        </p:txBody>
      </p:sp>
      <p:sp>
        <p:nvSpPr>
          <p:cNvPr id="6" name="TextBox 5"/>
          <p:cNvSpPr txBox="1"/>
          <p:nvPr/>
        </p:nvSpPr>
        <p:spPr>
          <a:xfrm>
            <a:off x="3893613" y="1524000"/>
            <a:ext cx="4348865" cy="4247317"/>
          </a:xfrm>
          <a:prstGeom prst="rect">
            <a:avLst/>
          </a:prstGeom>
          <a:noFill/>
        </p:spPr>
        <p:txBody>
          <a:bodyPr wrap="square" rtlCol="0">
            <a:spAutoFit/>
          </a:bodyPr>
          <a:lstStyle/>
          <a:p>
            <a:r>
              <a:rPr lang="en-US" dirty="0" smtClean="0">
                <a:ln>
                  <a:solidFill>
                    <a:srgbClr val="008000"/>
                  </a:solidFill>
                </a:ln>
              </a:rPr>
              <a:t>Shame culture </a:t>
            </a:r>
            <a:r>
              <a:rPr lang="en-US" dirty="0" smtClean="0"/>
              <a:t>– based on concepts of pride and honor.  The assessment of self is highly dependent on the judgments of others.  Violations of norms are affronts to the social group. Shame cultures demand humility and  deference to others.</a:t>
            </a:r>
          </a:p>
          <a:p>
            <a:endParaRPr lang="en-US" dirty="0" smtClean="0"/>
          </a:p>
          <a:p>
            <a:r>
              <a:rPr lang="en-US" dirty="0" smtClean="0">
                <a:ln>
                  <a:solidFill>
                    <a:srgbClr val="008000"/>
                  </a:solidFill>
                </a:ln>
              </a:rPr>
              <a:t>Guilt Culture</a:t>
            </a:r>
            <a:r>
              <a:rPr lang="en-US" dirty="0" smtClean="0"/>
              <a:t> -  cultures that placed more emphasis on the individual than on the group.  The individual who violates the norms of acceptable behavior, must answer not just to contemporaries in this world but to God in the next.</a:t>
            </a:r>
          </a:p>
          <a:p>
            <a:endParaRPr lang="en-US" dirty="0">
              <a:ln>
                <a:solidFill>
                  <a:srgbClr val="008000"/>
                </a:solidFill>
              </a:l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dont-register1111.jpg"/>
          <p:cNvPicPr>
            <a:picLocks noGrp="1" noChangeAspect="1"/>
          </p:cNvPicPr>
          <p:nvPr>
            <p:ph idx="1"/>
          </p:nvPr>
        </p:nvPicPr>
        <p:blipFill>
          <a:blip r:embed="rId3"/>
          <a:srcRect l="590" r="-367"/>
          <a:stretch>
            <a:fillRect/>
          </a:stretch>
        </p:blipFill>
        <p:spPr>
          <a:xfrm>
            <a:off x="174782" y="1371600"/>
            <a:ext cx="3355810" cy="3032433"/>
          </a:xfrm>
        </p:spPr>
      </p:pic>
      <p:sp>
        <p:nvSpPr>
          <p:cNvPr id="3" name="Title 2"/>
          <p:cNvSpPr>
            <a:spLocks noGrp="1"/>
          </p:cNvSpPr>
          <p:nvPr>
            <p:ph type="title"/>
          </p:nvPr>
        </p:nvSpPr>
        <p:spPr/>
        <p:txBody>
          <a:bodyPr>
            <a:normAutofit/>
          </a:bodyPr>
          <a:lstStyle/>
          <a:p>
            <a:r>
              <a:rPr lang="en-US" sz="2400" dirty="0" smtClean="0"/>
              <a:t>They burned draft cards, encouraged others to resist or flee to Canada, and they demonstrated a distrust of institutions and authorities.</a:t>
            </a:r>
            <a:endParaRPr lang="en-US" sz="2400" dirty="0"/>
          </a:p>
        </p:txBody>
      </p:sp>
      <p:pic>
        <p:nvPicPr>
          <p:cNvPr id="5" name="Picture 4" descr="nyc1175jm.jpeg"/>
          <p:cNvPicPr>
            <a:picLocks noChangeAspect="1"/>
          </p:cNvPicPr>
          <p:nvPr/>
        </p:nvPicPr>
        <p:blipFill>
          <a:blip r:embed="rId4"/>
          <a:srcRect l="2768" t="3244"/>
          <a:stretch>
            <a:fillRect/>
          </a:stretch>
        </p:blipFill>
        <p:spPr>
          <a:xfrm>
            <a:off x="4232175" y="1095182"/>
            <a:ext cx="4911825" cy="4960855"/>
          </a:xfrm>
          <a:prstGeom prst="rect">
            <a:avLst/>
          </a:prstGeom>
        </p:spPr>
      </p:pic>
      <p:pic>
        <p:nvPicPr>
          <p:cNvPr id="6" name="Picture 5" descr="JOHN-KERRY-on-april 20, 1972stage-W-AL-HUBBARD-1971-2.jpg"/>
          <p:cNvPicPr>
            <a:picLocks noChangeAspect="1"/>
          </p:cNvPicPr>
          <p:nvPr/>
        </p:nvPicPr>
        <p:blipFill>
          <a:blip r:embed="rId5"/>
          <a:stretch>
            <a:fillRect/>
          </a:stretch>
        </p:blipFill>
        <p:spPr>
          <a:xfrm>
            <a:off x="902436" y="4066156"/>
            <a:ext cx="3329739" cy="264038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Vietnam Film. Coming Home. 1978 Lukes Speech (Jon Voight).mov">
            <a:hlinkClick r:id="" action="ppaction://media"/>
          </p:cNvPr>
          <p:cNvPicPr/>
          <p:nvPr>
            <p:ph idx="1"/>
            <a:videoFile r:link="rId1"/>
          </p:nvPr>
        </p:nvPicPr>
        <p:blipFill>
          <a:blip r:embed="rId3"/>
          <a:stretch>
            <a:fillRect/>
          </a:stretch>
        </p:blipFill>
        <p:spPr>
          <a:xfrm>
            <a:off x="508000" y="1060230"/>
            <a:ext cx="8128000" cy="5336104"/>
          </a:xfrm>
        </p:spPr>
      </p:pic>
      <p:sp>
        <p:nvSpPr>
          <p:cNvPr id="3" name="Title 2"/>
          <p:cNvSpPr>
            <a:spLocks noGrp="1"/>
          </p:cNvSpPr>
          <p:nvPr>
            <p:ph type="title"/>
          </p:nvPr>
        </p:nvSpPr>
        <p:spPr>
          <a:xfrm>
            <a:off x="457200" y="152400"/>
            <a:ext cx="8229600" cy="721416"/>
          </a:xfrm>
        </p:spPr>
        <p:txBody>
          <a:bodyPr>
            <a:normAutofit fontScale="90000"/>
          </a:bodyPr>
          <a:lstStyle/>
          <a:p>
            <a:r>
              <a:rPr lang="en-US" sz="2400" dirty="0" smtClean="0"/>
              <a:t>Hollywood broadcast the plight of returning veterans. Note the 1978 film starring Jon </a:t>
            </a:r>
            <a:r>
              <a:rPr lang="en-US" sz="2400" dirty="0" err="1" smtClean="0"/>
              <a:t>Voight</a:t>
            </a:r>
            <a:r>
              <a:rPr lang="en-US" sz="2400" dirty="0" smtClean="0"/>
              <a:t>, Jane Fonda and Bruce </a:t>
            </a:r>
            <a:r>
              <a:rPr lang="en-US" sz="2400" dirty="0" err="1" smtClean="0"/>
              <a:t>Dern</a:t>
            </a:r>
            <a:r>
              <a:rPr lang="en-US" sz="2400" dirty="0" smtClean="0"/>
              <a:t>, </a:t>
            </a:r>
            <a:r>
              <a:rPr lang="en-US" sz="2400" i="1" dirty="0" smtClean="0"/>
              <a:t>Coming Home</a:t>
            </a:r>
            <a:endParaRPr lang="en-US"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Vietnam War- POWs Return (2).mov">
            <a:hlinkClick r:id="" action="ppaction://media"/>
          </p:cNvPr>
          <p:cNvPicPr/>
          <p:nvPr>
            <p:ph idx="1"/>
            <a:videoFile r:link="rId1"/>
          </p:nvPr>
        </p:nvPicPr>
        <p:blipFill>
          <a:blip r:embed="rId3"/>
          <a:stretch>
            <a:fillRect/>
          </a:stretch>
        </p:blipFill>
        <p:spPr>
          <a:xfrm>
            <a:off x="508000" y="1483519"/>
            <a:ext cx="8128000" cy="4572000"/>
          </a:xfrm>
        </p:spPr>
      </p:pic>
      <p:sp>
        <p:nvSpPr>
          <p:cNvPr id="3" name="Title 2"/>
          <p:cNvSpPr>
            <a:spLocks noGrp="1"/>
          </p:cNvSpPr>
          <p:nvPr>
            <p:ph type="title"/>
          </p:nvPr>
        </p:nvSpPr>
        <p:spPr>
          <a:xfrm>
            <a:off x="457200" y="152400"/>
            <a:ext cx="8229600" cy="814623"/>
          </a:xfrm>
        </p:spPr>
        <p:txBody>
          <a:bodyPr/>
          <a:lstStyle/>
          <a:p>
            <a:r>
              <a:rPr lang="en-US" dirty="0" smtClean="0"/>
              <a:t>POWs “Operation Homecoming”</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8579"/>
            <a:ext cx="8229600" cy="5047421"/>
          </a:xfrm>
        </p:spPr>
        <p:txBody>
          <a:bodyPr>
            <a:normAutofit fontScale="92500" lnSpcReduction="20000"/>
          </a:bodyPr>
          <a:lstStyle/>
          <a:p>
            <a:pPr>
              <a:buNone/>
            </a:pPr>
            <a:r>
              <a:rPr lang="en-US" dirty="0" smtClean="0"/>
              <a:t>They are returning as units</a:t>
            </a:r>
          </a:p>
          <a:p>
            <a:pPr>
              <a:buNone/>
            </a:pPr>
            <a:r>
              <a:rPr lang="en-US" dirty="0" smtClean="0"/>
              <a:t>Many have endured 4, 5, 6 deployments</a:t>
            </a:r>
          </a:p>
          <a:p>
            <a:pPr>
              <a:buNone/>
            </a:pPr>
            <a:r>
              <a:rPr lang="en-US" dirty="0" smtClean="0"/>
              <a:t>Many are returning as disabled vets with serious physical wounds</a:t>
            </a:r>
          </a:p>
          <a:p>
            <a:pPr>
              <a:buNone/>
            </a:pPr>
            <a:r>
              <a:rPr lang="en-US" dirty="0" smtClean="0"/>
              <a:t>Others suffer from chronic non-visible wounds (PTSD and TBI)</a:t>
            </a:r>
          </a:p>
          <a:p>
            <a:pPr>
              <a:buNone/>
            </a:pPr>
            <a:r>
              <a:rPr lang="en-US" dirty="0" smtClean="0"/>
              <a:t>Treatments for these are still works in progress.  Everything from conventional talk therapy to prescription drugs to  marijuana to digital homeopathy is being tried.</a:t>
            </a:r>
          </a:p>
          <a:p>
            <a:pPr>
              <a:buNone/>
            </a:pPr>
            <a:r>
              <a:rPr lang="en-US" dirty="0" smtClean="0"/>
              <a:t>The Veteran’s medical system is overloaded, and there are long waits for treatment in some areas of the country.</a:t>
            </a:r>
          </a:p>
          <a:p>
            <a:pPr>
              <a:buNone/>
            </a:pPr>
            <a:r>
              <a:rPr lang="en-US" dirty="0" smtClean="0"/>
              <a:t>Suicide among vets is higher than their peers in the civilian population.</a:t>
            </a:r>
          </a:p>
          <a:p>
            <a:pPr>
              <a:buNone/>
            </a:pPr>
            <a:r>
              <a:rPr lang="en-US" dirty="0" smtClean="0"/>
              <a:t>Many return to problems on </a:t>
            </a:r>
            <a:r>
              <a:rPr lang="en-US" smtClean="0"/>
              <a:t>the home front</a:t>
            </a:r>
            <a:r>
              <a:rPr lang="en-US" dirty="0" smtClean="0"/>
              <a:t>.</a:t>
            </a:r>
            <a:endParaRPr lang="en-US" dirty="0"/>
          </a:p>
        </p:txBody>
      </p:sp>
      <p:sp>
        <p:nvSpPr>
          <p:cNvPr id="3" name="Title 2"/>
          <p:cNvSpPr>
            <a:spLocks noGrp="1"/>
          </p:cNvSpPr>
          <p:nvPr>
            <p:ph type="title"/>
          </p:nvPr>
        </p:nvSpPr>
        <p:spPr>
          <a:xfrm>
            <a:off x="457200" y="152400"/>
            <a:ext cx="8229600" cy="709765"/>
          </a:xfrm>
        </p:spPr>
        <p:txBody>
          <a:bodyPr>
            <a:normAutofit fontScale="90000"/>
          </a:bodyPr>
          <a:lstStyle/>
          <a:p>
            <a:r>
              <a:rPr lang="en-US" dirty="0" smtClean="0"/>
              <a:t>Iraq and Afghan War Vets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2d367b6258282b19e0a71cff81dccb26.jpg"/>
          <p:cNvPicPr>
            <a:picLocks noGrp="1" noChangeAspect="1"/>
          </p:cNvPicPr>
          <p:nvPr>
            <p:ph idx="1"/>
          </p:nvPr>
        </p:nvPicPr>
        <p:blipFill>
          <a:blip r:embed="rId2"/>
          <a:srcRect l="-13" r="10580"/>
          <a:stretch>
            <a:fillRect/>
          </a:stretch>
        </p:blipFill>
        <p:spPr>
          <a:xfrm>
            <a:off x="4658232" y="4314740"/>
            <a:ext cx="4028568" cy="2297813"/>
          </a:xfrm>
        </p:spPr>
      </p:pic>
      <p:sp>
        <p:nvSpPr>
          <p:cNvPr id="3" name="Title 2"/>
          <p:cNvSpPr>
            <a:spLocks noGrp="1"/>
          </p:cNvSpPr>
          <p:nvPr>
            <p:ph type="title"/>
          </p:nvPr>
        </p:nvSpPr>
        <p:spPr>
          <a:xfrm>
            <a:off x="457200" y="152400"/>
            <a:ext cx="8229600" cy="593256"/>
          </a:xfrm>
        </p:spPr>
        <p:txBody>
          <a:bodyPr>
            <a:normAutofit fontScale="90000"/>
          </a:bodyPr>
          <a:lstStyle/>
          <a:p>
            <a:r>
              <a:rPr lang="en-US" dirty="0" smtClean="0"/>
              <a:t>Coming Home</a:t>
            </a:r>
            <a:endParaRPr lang="en-US" dirty="0"/>
          </a:p>
        </p:txBody>
      </p:sp>
      <p:pic>
        <p:nvPicPr>
          <p:cNvPr id="5" name="Picture 4" descr="fe9a3f5c8e5a231a615ca63fdb635ec1.jpg"/>
          <p:cNvPicPr>
            <a:picLocks noChangeAspect="1"/>
          </p:cNvPicPr>
          <p:nvPr/>
        </p:nvPicPr>
        <p:blipFill>
          <a:blip r:embed="rId3"/>
          <a:stretch>
            <a:fillRect/>
          </a:stretch>
        </p:blipFill>
        <p:spPr>
          <a:xfrm>
            <a:off x="6443621" y="128160"/>
            <a:ext cx="2548749" cy="3831090"/>
          </a:xfrm>
          <a:prstGeom prst="rect">
            <a:avLst/>
          </a:prstGeom>
        </p:spPr>
      </p:pic>
      <p:pic>
        <p:nvPicPr>
          <p:cNvPr id="6" name="Picture 5" descr="3af65873b3810e10d3625a92c6413fba.jpg"/>
          <p:cNvPicPr>
            <a:picLocks noChangeAspect="1"/>
          </p:cNvPicPr>
          <p:nvPr/>
        </p:nvPicPr>
        <p:blipFill>
          <a:blip r:embed="rId4"/>
          <a:stretch>
            <a:fillRect/>
          </a:stretch>
        </p:blipFill>
        <p:spPr>
          <a:xfrm>
            <a:off x="3696785" y="-139811"/>
            <a:ext cx="2583706" cy="3959250"/>
          </a:xfrm>
          <a:prstGeom prst="rect">
            <a:avLst/>
          </a:prstGeom>
        </p:spPr>
      </p:pic>
      <p:pic>
        <p:nvPicPr>
          <p:cNvPr id="7" name="Picture 6" descr="9a33d3ac48bb3f31315631565ed30b4d.jpg"/>
          <p:cNvPicPr>
            <a:picLocks noChangeAspect="1"/>
          </p:cNvPicPr>
          <p:nvPr/>
        </p:nvPicPr>
        <p:blipFill>
          <a:blip r:embed="rId5"/>
          <a:stretch>
            <a:fillRect/>
          </a:stretch>
        </p:blipFill>
        <p:spPr>
          <a:xfrm>
            <a:off x="153071" y="1141786"/>
            <a:ext cx="3035523" cy="2035807"/>
          </a:xfrm>
          <a:prstGeom prst="rect">
            <a:avLst/>
          </a:prstGeom>
        </p:spPr>
      </p:pic>
      <p:pic>
        <p:nvPicPr>
          <p:cNvPr id="8" name="Picture 7" descr="5e1f46964a2cc4df4556e07ab4a28a92.jpg"/>
          <p:cNvPicPr>
            <a:picLocks noChangeAspect="1"/>
          </p:cNvPicPr>
          <p:nvPr/>
        </p:nvPicPr>
        <p:blipFill>
          <a:blip r:embed="rId6"/>
          <a:stretch>
            <a:fillRect/>
          </a:stretch>
        </p:blipFill>
        <p:spPr>
          <a:xfrm>
            <a:off x="0" y="3527891"/>
            <a:ext cx="4391255" cy="3084662"/>
          </a:xfrm>
          <a:prstGeom prst="rect">
            <a:avLst/>
          </a:prstGeom>
        </p:spPr>
      </p:pic>
      <p:sp>
        <p:nvSpPr>
          <p:cNvPr id="9" name="TextBox 8"/>
          <p:cNvSpPr txBox="1"/>
          <p:nvPr/>
        </p:nvSpPr>
        <p:spPr>
          <a:xfrm>
            <a:off x="769040" y="745656"/>
            <a:ext cx="2419554" cy="369332"/>
          </a:xfrm>
          <a:prstGeom prst="rect">
            <a:avLst/>
          </a:prstGeom>
          <a:noFill/>
        </p:spPr>
        <p:txBody>
          <a:bodyPr wrap="square" rtlCol="0">
            <a:spAutoFit/>
          </a:bodyPr>
          <a:lstStyle/>
          <a:p>
            <a:r>
              <a:rPr lang="en-US" dirty="0" smtClean="0"/>
              <a:t>Week Two</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U.S. Marine, Home from Deployment, Surprises Mom at Work for Christmas.mov">
            <a:hlinkClick r:id="" action="ppaction://media"/>
          </p:cNvPr>
          <p:cNvPicPr/>
          <p:nvPr>
            <p:ph idx="1"/>
            <a:videoFile r:link="rId1"/>
          </p:nvPr>
        </p:nvPicPr>
        <p:blipFill>
          <a:blip r:embed="rId3"/>
          <a:stretch>
            <a:fillRect/>
          </a:stretch>
        </p:blipFill>
        <p:spPr>
          <a:xfrm>
            <a:off x="508000" y="1187450"/>
            <a:ext cx="8128000" cy="4572000"/>
          </a:xfrm>
        </p:spPr>
      </p:pic>
      <p:sp>
        <p:nvSpPr>
          <p:cNvPr id="3" name="Title 2"/>
          <p:cNvSpPr>
            <a:spLocks noGrp="1"/>
          </p:cNvSpPr>
          <p:nvPr>
            <p:ph type="title"/>
          </p:nvPr>
        </p:nvSpPr>
        <p:spPr>
          <a:xfrm>
            <a:off x="457200" y="152400"/>
            <a:ext cx="8229600" cy="698114"/>
          </a:xfrm>
        </p:spPr>
        <p:txBody>
          <a:bodyPr>
            <a:normAutofit fontScale="90000"/>
          </a:bodyPr>
          <a:lstStyle/>
          <a:p>
            <a:r>
              <a:rPr lang="en-US" dirty="0" smtClean="0"/>
              <a:t>Surprise Homecoming Videos</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review.jpg"/>
          <p:cNvPicPr>
            <a:picLocks noGrp="1" noChangeAspect="1"/>
          </p:cNvPicPr>
          <p:nvPr>
            <p:ph idx="1"/>
          </p:nvPr>
        </p:nvPicPr>
        <p:blipFill>
          <a:blip r:embed="rId2"/>
          <a:srcRect l="3403" t="3641" r="2961" b="4898"/>
          <a:stretch>
            <a:fillRect/>
          </a:stretch>
        </p:blipFill>
        <p:spPr>
          <a:xfrm>
            <a:off x="635000" y="1824182"/>
            <a:ext cx="3581280" cy="3242546"/>
          </a:xfrm>
        </p:spPr>
      </p:pic>
      <p:sp>
        <p:nvSpPr>
          <p:cNvPr id="3" name="Title 2"/>
          <p:cNvSpPr>
            <a:spLocks noGrp="1"/>
          </p:cNvSpPr>
          <p:nvPr>
            <p:ph type="title"/>
          </p:nvPr>
        </p:nvSpPr>
        <p:spPr>
          <a:xfrm>
            <a:off x="457200" y="152400"/>
            <a:ext cx="8229600" cy="837925"/>
          </a:xfrm>
        </p:spPr>
        <p:txBody>
          <a:bodyPr/>
          <a:lstStyle/>
          <a:p>
            <a:r>
              <a:rPr lang="en-US" dirty="0" smtClean="0"/>
              <a:t>Civil War Soldiers Return</a:t>
            </a:r>
            <a:endParaRPr lang="en-US" dirty="0"/>
          </a:p>
        </p:txBody>
      </p:sp>
      <p:pic>
        <p:nvPicPr>
          <p:cNvPr id="5" name="Picture 4" descr="African Am soldiers returning home.jpg"/>
          <p:cNvPicPr>
            <a:picLocks noChangeAspect="1"/>
          </p:cNvPicPr>
          <p:nvPr/>
        </p:nvPicPr>
        <p:blipFill>
          <a:blip r:embed="rId3"/>
          <a:stretch>
            <a:fillRect/>
          </a:stretch>
        </p:blipFill>
        <p:spPr>
          <a:xfrm>
            <a:off x="4610488" y="2132040"/>
            <a:ext cx="4076312" cy="3690349"/>
          </a:xfrm>
          <a:prstGeom prst="rect">
            <a:avLst/>
          </a:prstGeom>
        </p:spPr>
      </p:pic>
      <p:sp>
        <p:nvSpPr>
          <p:cNvPr id="8" name="TextBox 7"/>
          <p:cNvSpPr txBox="1"/>
          <p:nvPr/>
        </p:nvSpPr>
        <p:spPr>
          <a:xfrm>
            <a:off x="4883727" y="1246909"/>
            <a:ext cx="3313546" cy="369332"/>
          </a:xfrm>
          <a:prstGeom prst="rect">
            <a:avLst/>
          </a:prstGeom>
          <a:noFill/>
        </p:spPr>
        <p:txBody>
          <a:bodyPr wrap="square" rtlCol="0">
            <a:spAutoFit/>
          </a:bodyPr>
          <a:lstStyle/>
          <a:p>
            <a:r>
              <a:rPr lang="en-US" dirty="0" smtClean="0"/>
              <a:t>618,222 died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Arlington.jpg"/>
          <p:cNvPicPr>
            <a:picLocks noGrp="1" noChangeAspect="1"/>
          </p:cNvPicPr>
          <p:nvPr>
            <p:ph idx="1"/>
          </p:nvPr>
        </p:nvPicPr>
        <p:blipFill>
          <a:blip r:embed="rId2"/>
          <a:srcRect t="-29971" b="-29971"/>
          <a:stretch>
            <a:fillRect/>
          </a:stretch>
        </p:blipFill>
        <p:spPr>
          <a:xfrm>
            <a:off x="270766" y="302923"/>
            <a:ext cx="3574433" cy="3782167"/>
          </a:xfrm>
        </p:spPr>
      </p:pic>
      <p:sp>
        <p:nvSpPr>
          <p:cNvPr id="3" name="Title 2"/>
          <p:cNvSpPr>
            <a:spLocks noGrp="1"/>
          </p:cNvSpPr>
          <p:nvPr>
            <p:ph type="title"/>
          </p:nvPr>
        </p:nvSpPr>
        <p:spPr>
          <a:xfrm>
            <a:off x="457200" y="152400"/>
            <a:ext cx="8229600" cy="721416"/>
          </a:xfrm>
        </p:spPr>
        <p:txBody>
          <a:bodyPr>
            <a:normAutofit/>
          </a:bodyPr>
          <a:lstStyle/>
          <a:p>
            <a:r>
              <a:rPr lang="en-US" sz="2400" dirty="0" smtClean="0"/>
              <a:t>National </a:t>
            </a:r>
            <a:r>
              <a:rPr lang="en-US" sz="2400" dirty="0" err="1" smtClean="0"/>
              <a:t>Cemetaries</a:t>
            </a:r>
            <a:r>
              <a:rPr lang="en-US" sz="2400" dirty="0" smtClean="0"/>
              <a:t> were designed and built to honor the dead.</a:t>
            </a:r>
            <a:endParaRPr lang="en-US" sz="2400" dirty="0"/>
          </a:p>
        </p:txBody>
      </p:sp>
      <p:pic>
        <p:nvPicPr>
          <p:cNvPr id="5" name="Picture 4" descr="San Diego cemetetary.jpg"/>
          <p:cNvPicPr>
            <a:picLocks noChangeAspect="1"/>
          </p:cNvPicPr>
          <p:nvPr/>
        </p:nvPicPr>
        <p:blipFill>
          <a:blip r:embed="rId3"/>
          <a:stretch>
            <a:fillRect/>
          </a:stretch>
        </p:blipFill>
        <p:spPr>
          <a:xfrm>
            <a:off x="0" y="3530216"/>
            <a:ext cx="5501580" cy="3168150"/>
          </a:xfrm>
          <a:prstGeom prst="rect">
            <a:avLst/>
          </a:prstGeom>
        </p:spPr>
      </p:pic>
      <p:pic>
        <p:nvPicPr>
          <p:cNvPr id="6" name="Picture 5" descr="Cambridge, UK.jpg"/>
          <p:cNvPicPr>
            <a:picLocks noChangeAspect="1"/>
          </p:cNvPicPr>
          <p:nvPr/>
        </p:nvPicPr>
        <p:blipFill>
          <a:blip r:embed="rId4"/>
          <a:stretch>
            <a:fillRect/>
          </a:stretch>
        </p:blipFill>
        <p:spPr>
          <a:xfrm>
            <a:off x="4167973" y="873816"/>
            <a:ext cx="4658653" cy="2656400"/>
          </a:xfrm>
          <a:prstGeom prst="rect">
            <a:avLst/>
          </a:prstGeom>
        </p:spPr>
      </p:pic>
      <p:sp>
        <p:nvSpPr>
          <p:cNvPr id="7" name="TextBox 6"/>
          <p:cNvSpPr txBox="1"/>
          <p:nvPr/>
        </p:nvSpPr>
        <p:spPr>
          <a:xfrm>
            <a:off x="5674582" y="6209920"/>
            <a:ext cx="1850919" cy="369332"/>
          </a:xfrm>
          <a:prstGeom prst="rect">
            <a:avLst/>
          </a:prstGeom>
          <a:noFill/>
        </p:spPr>
        <p:txBody>
          <a:bodyPr wrap="square" rtlCol="0">
            <a:spAutoFit/>
          </a:bodyPr>
          <a:lstStyle/>
          <a:p>
            <a:r>
              <a:rPr lang="en-US" dirty="0" smtClean="0"/>
              <a:t>San Diego</a:t>
            </a:r>
            <a:endParaRPr lang="en-US" dirty="0"/>
          </a:p>
        </p:txBody>
      </p:sp>
      <p:sp>
        <p:nvSpPr>
          <p:cNvPr id="8" name="TextBox 7"/>
          <p:cNvSpPr txBox="1"/>
          <p:nvPr/>
        </p:nvSpPr>
        <p:spPr>
          <a:xfrm>
            <a:off x="6595098" y="3530216"/>
            <a:ext cx="2091701" cy="369332"/>
          </a:xfrm>
          <a:prstGeom prst="rect">
            <a:avLst/>
          </a:prstGeom>
          <a:noFill/>
        </p:spPr>
        <p:txBody>
          <a:bodyPr wrap="square" rtlCol="0">
            <a:spAutoFit/>
          </a:bodyPr>
          <a:lstStyle/>
          <a:p>
            <a:r>
              <a:rPr lang="en-US" dirty="0" smtClean="0"/>
              <a:t>Cambridge, UK</a:t>
            </a:r>
            <a:endParaRPr lang="en-US" dirty="0"/>
          </a:p>
        </p:txBody>
      </p:sp>
      <p:sp>
        <p:nvSpPr>
          <p:cNvPr id="9" name="TextBox 8"/>
          <p:cNvSpPr txBox="1"/>
          <p:nvPr/>
        </p:nvSpPr>
        <p:spPr>
          <a:xfrm flipH="1">
            <a:off x="813876" y="3099136"/>
            <a:ext cx="1598112" cy="369332"/>
          </a:xfrm>
          <a:prstGeom prst="rect">
            <a:avLst/>
          </a:prstGeom>
          <a:noFill/>
        </p:spPr>
        <p:txBody>
          <a:bodyPr wrap="square" rtlCol="0">
            <a:spAutoFit/>
          </a:bodyPr>
          <a:lstStyle/>
          <a:p>
            <a:r>
              <a:rPr lang="en-US" dirty="0" smtClean="0"/>
              <a:t>Arlington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120px-USVAHinduOm.jpg"/>
          <p:cNvPicPr>
            <a:picLocks noGrp="1" noChangeAspect="1"/>
          </p:cNvPicPr>
          <p:nvPr>
            <p:ph idx="1"/>
          </p:nvPr>
        </p:nvPicPr>
        <p:blipFill>
          <a:blip r:embed="rId2"/>
          <a:srcRect l="-10467" r="-10467"/>
          <a:stretch>
            <a:fillRect/>
          </a:stretch>
        </p:blipFill>
        <p:spPr>
          <a:xfrm>
            <a:off x="4138159" y="4883985"/>
            <a:ext cx="1454857" cy="1347133"/>
          </a:xfrm>
          <a:solidFill>
            <a:srgbClr val="FFFF00"/>
          </a:solidFill>
        </p:spPr>
      </p:pic>
      <p:sp>
        <p:nvSpPr>
          <p:cNvPr id="3" name="Title 2"/>
          <p:cNvSpPr>
            <a:spLocks noGrp="1"/>
          </p:cNvSpPr>
          <p:nvPr>
            <p:ph type="title"/>
          </p:nvPr>
        </p:nvSpPr>
        <p:spPr>
          <a:xfrm>
            <a:off x="457200" y="152400"/>
            <a:ext cx="8229600" cy="744718"/>
          </a:xfrm>
        </p:spPr>
        <p:txBody>
          <a:bodyPr>
            <a:normAutofit fontScale="90000"/>
          </a:bodyPr>
          <a:lstStyle/>
          <a:p>
            <a:r>
              <a:rPr lang="en-US" sz="2400" dirty="0" smtClean="0"/>
              <a:t>Handful of the over 150 Religious/belief Signs that can appear on headstones today.</a:t>
            </a:r>
            <a:endParaRPr lang="en-US" sz="2400" dirty="0"/>
          </a:p>
        </p:txBody>
      </p:sp>
      <p:pic>
        <p:nvPicPr>
          <p:cNvPr id="5" name="Picture 4" descr="120px-USVAHammerofThor.jpg"/>
          <p:cNvPicPr>
            <a:picLocks noChangeAspect="1"/>
          </p:cNvPicPr>
          <p:nvPr/>
        </p:nvPicPr>
        <p:blipFill>
          <a:blip r:embed="rId3"/>
          <a:stretch>
            <a:fillRect/>
          </a:stretch>
        </p:blipFill>
        <p:spPr>
          <a:xfrm>
            <a:off x="7531100" y="4668686"/>
            <a:ext cx="1320800" cy="1562432"/>
          </a:xfrm>
          <a:prstGeom prst="rect">
            <a:avLst/>
          </a:prstGeom>
          <a:solidFill>
            <a:srgbClr val="FFFF00"/>
          </a:solidFill>
        </p:spPr>
      </p:pic>
      <p:pic>
        <p:nvPicPr>
          <p:cNvPr id="6" name="Picture 5" descr="120px-USVA_headstone_emb-02.svg.png"/>
          <p:cNvPicPr>
            <a:picLocks noChangeAspect="1"/>
          </p:cNvPicPr>
          <p:nvPr/>
        </p:nvPicPr>
        <p:blipFill>
          <a:blip r:embed="rId4"/>
          <a:stretch>
            <a:fillRect/>
          </a:stretch>
        </p:blipFill>
        <p:spPr>
          <a:xfrm>
            <a:off x="7531100" y="2841764"/>
            <a:ext cx="1346200" cy="1524000"/>
          </a:xfrm>
          <a:prstGeom prst="rect">
            <a:avLst/>
          </a:prstGeom>
          <a:solidFill>
            <a:srgbClr val="FFFF00"/>
          </a:solidFill>
        </p:spPr>
      </p:pic>
      <p:pic>
        <p:nvPicPr>
          <p:cNvPr id="7" name="Picture 6" descr="112px-USVA_headstone_emb-05.svg.png"/>
          <p:cNvPicPr>
            <a:picLocks noChangeAspect="1"/>
          </p:cNvPicPr>
          <p:nvPr/>
        </p:nvPicPr>
        <p:blipFill>
          <a:blip r:embed="rId5"/>
          <a:stretch>
            <a:fillRect/>
          </a:stretch>
        </p:blipFill>
        <p:spPr>
          <a:xfrm>
            <a:off x="457200" y="4508891"/>
            <a:ext cx="1422400" cy="1524000"/>
          </a:xfrm>
          <a:prstGeom prst="rect">
            <a:avLst/>
          </a:prstGeom>
          <a:solidFill>
            <a:srgbClr val="FFFF00"/>
          </a:solidFill>
        </p:spPr>
      </p:pic>
      <p:pic>
        <p:nvPicPr>
          <p:cNvPr id="8" name="Picture 7" descr="104px-USVA_headstone_emb-03.svg.png"/>
          <p:cNvPicPr>
            <a:picLocks noChangeAspect="1"/>
          </p:cNvPicPr>
          <p:nvPr/>
        </p:nvPicPr>
        <p:blipFill>
          <a:blip r:embed="rId6"/>
          <a:stretch>
            <a:fillRect/>
          </a:stretch>
        </p:blipFill>
        <p:spPr>
          <a:xfrm>
            <a:off x="7531100" y="1155700"/>
            <a:ext cx="1320800" cy="1524000"/>
          </a:xfrm>
          <a:prstGeom prst="rect">
            <a:avLst/>
          </a:prstGeom>
          <a:solidFill>
            <a:srgbClr val="FFFF00"/>
          </a:solidFill>
        </p:spPr>
      </p:pic>
      <p:pic>
        <p:nvPicPr>
          <p:cNvPr id="9" name="Picture 8" descr="58px-USVA_headstone_emb-10.svg.png"/>
          <p:cNvPicPr>
            <a:picLocks noChangeAspect="1"/>
          </p:cNvPicPr>
          <p:nvPr/>
        </p:nvPicPr>
        <p:blipFill>
          <a:blip r:embed="rId7"/>
          <a:stretch>
            <a:fillRect/>
          </a:stretch>
        </p:blipFill>
        <p:spPr>
          <a:xfrm>
            <a:off x="6167359" y="1851939"/>
            <a:ext cx="736600" cy="1511300"/>
          </a:xfrm>
          <a:prstGeom prst="rect">
            <a:avLst/>
          </a:prstGeom>
          <a:solidFill>
            <a:srgbClr val="FFFF00"/>
          </a:solidFill>
        </p:spPr>
      </p:pic>
      <p:pic>
        <p:nvPicPr>
          <p:cNvPr id="10" name="Picture 9" descr="84px-USVA_headstone_emb-07.svg.png"/>
          <p:cNvPicPr>
            <a:picLocks noChangeAspect="1"/>
          </p:cNvPicPr>
          <p:nvPr/>
        </p:nvPicPr>
        <p:blipFill>
          <a:blip r:embed="rId8">
            <a:lum bright="3000"/>
            <a:alphaModFix/>
          </a:blip>
          <a:stretch>
            <a:fillRect/>
          </a:stretch>
        </p:blipFill>
        <p:spPr>
          <a:xfrm>
            <a:off x="2522732" y="3746891"/>
            <a:ext cx="1066800" cy="1524000"/>
          </a:xfrm>
          <a:prstGeom prst="rect">
            <a:avLst/>
          </a:prstGeom>
          <a:solidFill>
            <a:srgbClr val="FFFF00"/>
          </a:solidFill>
          <a:ln>
            <a:solidFill>
              <a:schemeClr val="tx1"/>
            </a:solidFill>
          </a:ln>
        </p:spPr>
      </p:pic>
      <p:pic>
        <p:nvPicPr>
          <p:cNvPr id="11" name="Picture 10" descr="120px-USVA_headstone_emb-16.svg.png"/>
          <p:cNvPicPr>
            <a:picLocks noChangeAspect="1"/>
          </p:cNvPicPr>
          <p:nvPr/>
        </p:nvPicPr>
        <p:blipFill>
          <a:blip r:embed="rId9"/>
          <a:stretch>
            <a:fillRect/>
          </a:stretch>
        </p:blipFill>
        <p:spPr>
          <a:xfrm>
            <a:off x="457200" y="2867164"/>
            <a:ext cx="1524000" cy="1498600"/>
          </a:xfrm>
          <a:prstGeom prst="rect">
            <a:avLst/>
          </a:prstGeom>
          <a:solidFill>
            <a:srgbClr val="FFFF00"/>
          </a:solidFill>
        </p:spPr>
      </p:pic>
      <p:pic>
        <p:nvPicPr>
          <p:cNvPr id="12" name="Picture 11" descr="2051.wiccansymbol.jpg.image.jpeg"/>
          <p:cNvPicPr>
            <a:picLocks noChangeAspect="1"/>
          </p:cNvPicPr>
          <p:nvPr/>
        </p:nvPicPr>
        <p:blipFill>
          <a:blip r:embed="rId10"/>
          <a:stretch>
            <a:fillRect/>
          </a:stretch>
        </p:blipFill>
        <p:spPr>
          <a:xfrm>
            <a:off x="457200" y="1053883"/>
            <a:ext cx="1592281" cy="1596111"/>
          </a:xfrm>
          <a:prstGeom prst="rect">
            <a:avLst/>
          </a:prstGeom>
          <a:solidFill>
            <a:srgbClr val="FFFF00"/>
          </a:solidFill>
        </p:spPr>
      </p:pic>
      <p:pic>
        <p:nvPicPr>
          <p:cNvPr id="13" name="Picture 12" descr="96px-USVA_headstone_emb-12.svg.png"/>
          <p:cNvPicPr>
            <a:picLocks noChangeAspect="1"/>
          </p:cNvPicPr>
          <p:nvPr/>
        </p:nvPicPr>
        <p:blipFill>
          <a:blip r:embed="rId11"/>
          <a:stretch>
            <a:fillRect/>
          </a:stretch>
        </p:blipFill>
        <p:spPr>
          <a:xfrm>
            <a:off x="2522732" y="1689434"/>
            <a:ext cx="1066800" cy="1524000"/>
          </a:xfrm>
          <a:prstGeom prst="rect">
            <a:avLst/>
          </a:prstGeom>
          <a:solidFill>
            <a:srgbClr val="FFFF00"/>
          </a:solidFill>
        </p:spPr>
      </p:pic>
      <p:pic>
        <p:nvPicPr>
          <p:cNvPr id="14" name="Picture 13" descr="120px-USVAFourDirections.jpg"/>
          <p:cNvPicPr>
            <a:picLocks noChangeAspect="1"/>
          </p:cNvPicPr>
          <p:nvPr/>
        </p:nvPicPr>
        <p:blipFill>
          <a:blip r:embed="rId12"/>
          <a:stretch>
            <a:fillRect/>
          </a:stretch>
        </p:blipFill>
        <p:spPr>
          <a:xfrm>
            <a:off x="4138160" y="1155700"/>
            <a:ext cx="1454857" cy="1536700"/>
          </a:xfrm>
          <a:prstGeom prst="rect">
            <a:avLst/>
          </a:prstGeom>
          <a:solidFill>
            <a:srgbClr val="FFFF00"/>
          </a:solidFill>
        </p:spPr>
      </p:pic>
      <p:pic>
        <p:nvPicPr>
          <p:cNvPr id="15" name="Picture 14" descr="97px-Khanda.svg.png"/>
          <p:cNvPicPr>
            <a:picLocks noChangeAspect="1"/>
          </p:cNvPicPr>
          <p:nvPr/>
        </p:nvPicPr>
        <p:blipFill>
          <a:blip r:embed="rId13"/>
          <a:stretch>
            <a:fillRect/>
          </a:stretch>
        </p:blipFill>
        <p:spPr>
          <a:xfrm>
            <a:off x="4138160" y="2959491"/>
            <a:ext cx="1233468" cy="1524000"/>
          </a:xfrm>
          <a:prstGeom prst="rect">
            <a:avLst/>
          </a:prstGeom>
          <a:solidFill>
            <a:srgbClr val="FFFF00"/>
          </a:solidFill>
        </p:spPr>
      </p:pic>
      <p:pic>
        <p:nvPicPr>
          <p:cNvPr id="16" name="Picture 15" descr="31px-Happyman.svg.png"/>
          <p:cNvPicPr>
            <a:picLocks noChangeAspect="1"/>
          </p:cNvPicPr>
          <p:nvPr/>
        </p:nvPicPr>
        <p:blipFill>
          <a:blip r:embed="rId14"/>
          <a:stretch>
            <a:fillRect/>
          </a:stretch>
        </p:blipFill>
        <p:spPr>
          <a:xfrm>
            <a:off x="6239948" y="3844629"/>
            <a:ext cx="664011" cy="2188262"/>
          </a:xfrm>
          <a:prstGeom prst="rect">
            <a:avLst/>
          </a:prstGeom>
          <a:solidFill>
            <a:srgbClr val="FFFF00"/>
          </a:solid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holdmenhm.JPG"/>
          <p:cNvPicPr>
            <a:picLocks noGrp="1" noChangeAspect="1"/>
          </p:cNvPicPr>
          <p:nvPr>
            <p:ph idx="1"/>
          </p:nvPr>
        </p:nvPicPr>
        <p:blipFill>
          <a:blip r:embed="rId2"/>
          <a:srcRect l="4544" r="13652" b="16621"/>
          <a:stretch>
            <a:fillRect/>
          </a:stretch>
        </p:blipFill>
        <p:spPr>
          <a:xfrm>
            <a:off x="177549" y="2305652"/>
            <a:ext cx="4867818" cy="3812104"/>
          </a:xfrm>
        </p:spPr>
      </p:pic>
      <p:sp>
        <p:nvSpPr>
          <p:cNvPr id="3" name="Title 2"/>
          <p:cNvSpPr>
            <a:spLocks noGrp="1"/>
          </p:cNvSpPr>
          <p:nvPr>
            <p:ph type="title"/>
          </p:nvPr>
        </p:nvSpPr>
        <p:spPr>
          <a:xfrm>
            <a:off x="457200" y="152400"/>
            <a:ext cx="8229600" cy="1371600"/>
          </a:xfrm>
        </p:spPr>
        <p:txBody>
          <a:bodyPr>
            <a:normAutofit fontScale="90000"/>
          </a:bodyPr>
          <a:lstStyle/>
          <a:p>
            <a:r>
              <a:rPr lang="en-US" sz="2400" dirty="0" smtClean="0">
                <a:ln w="3200">
                  <a:solidFill>
                    <a:schemeClr val="accent3"/>
                  </a:solidFill>
                  <a:prstDash val="solid"/>
                  <a:round/>
                </a:ln>
              </a:rPr>
              <a:t>Old Soldiers’ Homes</a:t>
            </a:r>
            <a:r>
              <a:rPr lang="en-US" sz="2400" dirty="0" smtClean="0"/>
              <a:t>: Although individual states built homes for veterans who could not be taken care of at home before the Civil War, the federal government takes over many of these after the war.</a:t>
            </a:r>
            <a:endParaRPr lang="en-US" sz="2400" dirty="0"/>
          </a:p>
        </p:txBody>
      </p:sp>
      <p:pic>
        <p:nvPicPr>
          <p:cNvPr id="5" name="Picture 4" descr="sailor -soldier_home_grand_island_ne.jpg"/>
          <p:cNvPicPr>
            <a:picLocks noChangeAspect="1"/>
          </p:cNvPicPr>
          <p:nvPr/>
        </p:nvPicPr>
        <p:blipFill>
          <a:blip r:embed="rId3"/>
          <a:stretch>
            <a:fillRect/>
          </a:stretch>
        </p:blipFill>
        <p:spPr>
          <a:xfrm>
            <a:off x="5464844" y="2305652"/>
            <a:ext cx="3679156" cy="38121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old-soldiers-home.jpg"/>
          <p:cNvPicPr>
            <a:picLocks noGrp="1" noChangeAspect="1"/>
          </p:cNvPicPr>
          <p:nvPr>
            <p:ph idx="1"/>
          </p:nvPr>
        </p:nvPicPr>
        <p:blipFill>
          <a:blip r:embed="rId2"/>
          <a:srcRect t="-1866" b="-1866"/>
          <a:stretch>
            <a:fillRect/>
          </a:stretch>
        </p:blipFill>
        <p:spPr>
          <a:xfrm>
            <a:off x="218403" y="0"/>
            <a:ext cx="5645597" cy="4236552"/>
          </a:xfrm>
        </p:spPr>
      </p:pic>
      <p:sp>
        <p:nvSpPr>
          <p:cNvPr id="3" name="Title 2"/>
          <p:cNvSpPr>
            <a:spLocks noGrp="1"/>
          </p:cNvSpPr>
          <p:nvPr>
            <p:ph type="title"/>
          </p:nvPr>
        </p:nvSpPr>
        <p:spPr/>
        <p:txBody>
          <a:bodyPr/>
          <a:lstStyle/>
          <a:p>
            <a:endParaRPr lang="en-US"/>
          </a:p>
        </p:txBody>
      </p:sp>
      <p:pic>
        <p:nvPicPr>
          <p:cNvPr id="5" name="Picture 4" descr="GAR 2.jpg"/>
          <p:cNvPicPr>
            <a:picLocks noChangeAspect="1"/>
          </p:cNvPicPr>
          <p:nvPr/>
        </p:nvPicPr>
        <p:blipFill>
          <a:blip r:embed="rId3"/>
          <a:stretch>
            <a:fillRect/>
          </a:stretch>
        </p:blipFill>
        <p:spPr>
          <a:xfrm>
            <a:off x="5966460" y="920109"/>
            <a:ext cx="2720340" cy="2967228"/>
          </a:xfrm>
          <a:prstGeom prst="rect">
            <a:avLst/>
          </a:prstGeom>
        </p:spPr>
      </p:pic>
      <p:pic>
        <p:nvPicPr>
          <p:cNvPr id="6" name="Picture 5" descr="Ohio Soldiers Home - cook helpers photo.jpg"/>
          <p:cNvPicPr>
            <a:picLocks noChangeAspect="1"/>
          </p:cNvPicPr>
          <p:nvPr/>
        </p:nvPicPr>
        <p:blipFill>
          <a:blip r:embed="rId4"/>
          <a:srcRect l="5262" t="11352" r="5515" b="21773"/>
          <a:stretch>
            <a:fillRect/>
          </a:stretch>
        </p:blipFill>
        <p:spPr>
          <a:xfrm>
            <a:off x="2388684" y="4236552"/>
            <a:ext cx="4789021" cy="224102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13643</TotalTime>
  <Words>829</Words>
  <Application>Microsoft Macintosh PowerPoint</Application>
  <PresentationFormat>On-screen Show (4:3)</PresentationFormat>
  <Paragraphs>78</Paragraphs>
  <Slides>23</Slides>
  <Notes>1</Notes>
  <HiddenSlides>0</HiddenSlides>
  <MMClips>3</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Paper</vt:lpstr>
      <vt:lpstr>Week Two</vt:lpstr>
      <vt:lpstr>Ruth Benedict, Chrysanthemum and the Sword, 1946</vt:lpstr>
      <vt:lpstr>Coming Home</vt:lpstr>
      <vt:lpstr>Surprise Homecoming Videos</vt:lpstr>
      <vt:lpstr>Civil War Soldiers Return</vt:lpstr>
      <vt:lpstr>National Cemetaries were designed and built to honor the dead.</vt:lpstr>
      <vt:lpstr>Handful of the over 150 Religious/belief Signs that can appear on headstones today.</vt:lpstr>
      <vt:lpstr>Old Soldiers’ Homes: Although individual states built homes for veterans who could not be taken care of at home before the Civil War, the federal government takes over many of these after the war.</vt:lpstr>
      <vt:lpstr>Slide 9</vt:lpstr>
      <vt:lpstr>Walter Reed Army Hospital, 1909 - 2011</vt:lpstr>
      <vt:lpstr>1932, WWI vets gathering in D.C. to demand promised bonuses</vt:lpstr>
      <vt:lpstr>They included representative of all groups who had served.</vt:lpstr>
      <vt:lpstr>The end of the Occupation, July 29, 1932</vt:lpstr>
      <vt:lpstr>Slide 14</vt:lpstr>
      <vt:lpstr>World War II Veterans</vt:lpstr>
      <vt:lpstr>For others, the economic prospects were not so sunny.</vt:lpstr>
      <vt:lpstr>Korean war veterans</vt:lpstr>
      <vt:lpstr>Vietnam War Veterans</vt:lpstr>
      <vt:lpstr>Some vets joined the antiwar movement.  Never before had veterans organized in open opposition to a war, their war, while it was going on  and questioned not just the war but the corporate interests that they felt were fueling it.</vt:lpstr>
      <vt:lpstr>They burned draft cards, encouraged others to resist or flee to Canada, and they demonstrated a distrust of institutions and authorities.</vt:lpstr>
      <vt:lpstr>Hollywood broadcast the plight of returning veterans. Note the 1978 film starring Jon Voight, Jane Fonda and Bruce Dern, Coming Home</vt:lpstr>
      <vt:lpstr>POWs “Operation Homecoming”</vt:lpstr>
      <vt:lpstr>Iraq and Afghan War Vets</vt:lpstr>
    </vt:vector>
  </TitlesOfParts>
  <Company>UC Irvine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Thill</dc:creator>
  <cp:lastModifiedBy>Brian Thill</cp:lastModifiedBy>
  <cp:revision>36</cp:revision>
  <dcterms:created xsi:type="dcterms:W3CDTF">2014-04-07T05:36:23Z</dcterms:created>
  <dcterms:modified xsi:type="dcterms:W3CDTF">2014-04-07T08:24:42Z</dcterms:modified>
</cp:coreProperties>
</file>